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319" r:id="rId6"/>
    <p:sldId id="260" r:id="rId7"/>
    <p:sldId id="320" r:id="rId8"/>
    <p:sldId id="310" r:id="rId9"/>
    <p:sldId id="311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21" r:id="rId18"/>
    <p:sldId id="322" r:id="rId19"/>
    <p:sldId id="323" r:id="rId20"/>
    <p:sldId id="324" r:id="rId21"/>
    <p:sldId id="326" r:id="rId22"/>
    <p:sldId id="328" r:id="rId23"/>
    <p:sldId id="262" r:id="rId24"/>
    <p:sldId id="282" r:id="rId25"/>
    <p:sldId id="330" r:id="rId26"/>
    <p:sldId id="264" r:id="rId27"/>
    <p:sldId id="266" r:id="rId28"/>
    <p:sldId id="293" r:id="rId29"/>
    <p:sldId id="294" r:id="rId30"/>
    <p:sldId id="331" r:id="rId31"/>
    <p:sldId id="332" r:id="rId32"/>
    <p:sldId id="334" r:id="rId33"/>
    <p:sldId id="335" r:id="rId34"/>
    <p:sldId id="336" r:id="rId35"/>
    <p:sldId id="337" r:id="rId36"/>
    <p:sldId id="345" r:id="rId37"/>
    <p:sldId id="338" r:id="rId38"/>
    <p:sldId id="354" r:id="rId39"/>
    <p:sldId id="339" r:id="rId40"/>
    <p:sldId id="351" r:id="rId41"/>
    <p:sldId id="352" r:id="rId42"/>
    <p:sldId id="340" r:id="rId43"/>
    <p:sldId id="353" r:id="rId44"/>
    <p:sldId id="341" r:id="rId45"/>
    <p:sldId id="343" r:id="rId46"/>
    <p:sldId id="344" r:id="rId47"/>
    <p:sldId id="36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B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1"/>
    <p:restoredTop sz="94542"/>
  </p:normalViewPr>
  <p:slideViewPr>
    <p:cSldViewPr snapToGrid="0" snapToObjects="1">
      <p:cViewPr varScale="1">
        <p:scale>
          <a:sx n="95" d="100"/>
          <a:sy n="95" d="100"/>
        </p:scale>
        <p:origin x="-72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39F4-4D95-0F4A-9CEE-FC7FA03C437A}" type="datetimeFigureOut">
              <a:rPr lang="en-US" smtClean="0"/>
              <a:pPr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6794-87B0-CA48-A641-E50A638935E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3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19BF-7E41-4D2B-819B-DD803935F291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40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3B4-A3BD-4256-B00E-67F359684465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7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D922-9B09-4182-8A0F-3DBC8EEF4263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535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17CC-7EDB-4B99-B4B7-F62069A44178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62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944-BAC5-49E9-9509-CC96C3313388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6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030F-F168-4539-AF8A-D99963A1D52D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91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1936-754A-45EA-A149-35DFFEDAA2BB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036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4BDD-B549-41FF-AF57-E4FE28256DB2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78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19A4-160B-4D3A-B37C-DD5130724329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65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EA48C-A95D-4210-890A-EE0A55F61A7D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33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6B85-D597-4873-9313-E80739C64C06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05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10E07-9C1A-4440-9100-37A8E3161DA0}" type="datetime1">
              <a:rPr lang="en-US" smtClean="0"/>
              <a:pPr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51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12.png"/><Relationship Id="rId4" Type="http://schemas.openxmlformats.org/officeDocument/2006/relationships/image" Target="../media/image85.png"/><Relationship Id="rId9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33514" y="342701"/>
            <a:ext cx="12409734" cy="3176876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2642"/>
            <a:ext cx="9144000" cy="17501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Attaques</a:t>
            </a:r>
            <a:r>
              <a:rPr lang="en-US" dirty="0" smtClean="0"/>
              <a:t> </a:t>
            </a:r>
            <a:r>
              <a:rPr lang="en-US" dirty="0" err="1" smtClean="0"/>
              <a:t>d’estimateurs</a:t>
            </a:r>
            <a:r>
              <a:rPr lang="en-US" dirty="0" smtClean="0"/>
              <a:t> d’état : </a:t>
            </a:r>
            <a:br>
              <a:rPr lang="en-US" dirty="0" smtClean="0"/>
            </a:br>
            <a:r>
              <a:rPr lang="en-US" dirty="0" err="1" smtClean="0"/>
              <a:t>Cas</a:t>
            </a:r>
            <a:r>
              <a:rPr lang="en-US" dirty="0" smtClean="0"/>
              <a:t>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5974999" y="4983712"/>
            <a:ext cx="6714902" cy="1537195"/>
            <a:chOff x="-435429" y="-397668"/>
            <a:chExt cx="7075714" cy="1618343"/>
          </a:xfrm>
        </p:grpSpPr>
        <p:sp>
          <p:nvSpPr>
            <p:cNvPr id="8" name="Rectangle 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5604996" y="5170233"/>
            <a:ext cx="7295773" cy="1101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Quentin </a:t>
            </a:r>
            <a:r>
              <a:rPr lang="en-US" dirty="0" err="1" smtClean="0"/>
              <a:t>Ducasse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1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 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7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7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7455" y="4117941"/>
            <a:ext cx="4814346" cy="2324684"/>
          </a:xfrm>
          <a:prstGeom prst="rect">
            <a:avLst/>
          </a:prstGeom>
          <a:ln w="50800">
            <a:noFill/>
          </a:ln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379732" flipH="1" flipV="1">
            <a:off x="3949644" y="2694749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23629" flipH="1" flipV="1">
            <a:off x="3818212" y="3344003"/>
            <a:ext cx="2355119" cy="142884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6294401" y="4558085"/>
            <a:ext cx="4044266" cy="1694233"/>
            <a:chOff x="6344516" y="4485464"/>
            <a:chExt cx="4044266" cy="169423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1093"/>
            <a:stretch>
              <a:fillRect/>
            </a:stretch>
          </p:blipFill>
          <p:spPr>
            <a:xfrm>
              <a:off x="6344516" y="4485464"/>
              <a:ext cx="3697696" cy="102819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8106" y="5368065"/>
              <a:ext cx="3850676" cy="811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8268" y="4797091"/>
            <a:ext cx="3416920" cy="83315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603375" y="4338523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76698" y="2412236"/>
            <a:ext cx="10265876" cy="39691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0673" y="1922736"/>
            <a:ext cx="9900756" cy="4271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379449"/>
            <a:ext cx="10515600" cy="1325563"/>
          </a:xfrm>
        </p:spPr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505" y="2049919"/>
            <a:ext cx="10515600" cy="4351338"/>
          </a:xfrm>
        </p:spPr>
        <p:txBody>
          <a:bodyPr/>
          <a:lstStyle/>
          <a:p>
            <a:r>
              <a:rPr lang="en-US" dirty="0" err="1" smtClean="0"/>
              <a:t>Présentation</a:t>
            </a:r>
            <a:r>
              <a:rPr lang="en-US" dirty="0" smtClean="0"/>
              <a:t> &amp; </a:t>
            </a:r>
            <a:r>
              <a:rPr lang="en-US" dirty="0" err="1" smtClean="0"/>
              <a:t>Définitions</a:t>
            </a:r>
            <a:endParaRPr lang="en-US" dirty="0" smtClean="0"/>
          </a:p>
          <a:p>
            <a:r>
              <a:rPr lang="en-US" dirty="0" err="1" smtClean="0"/>
              <a:t>Étapes</a:t>
            </a:r>
            <a:r>
              <a:rPr lang="en-US" dirty="0" smtClean="0"/>
              <a:t>, </a:t>
            </a:r>
            <a:r>
              <a:rPr lang="en-US" dirty="0" err="1" smtClean="0"/>
              <a:t>Équations</a:t>
            </a:r>
            <a:r>
              <a:rPr lang="en-US" dirty="0" smtClean="0"/>
              <a:t> &amp; </a:t>
            </a:r>
            <a:r>
              <a:rPr lang="en-US" dirty="0" err="1" smtClean="0"/>
              <a:t>Exemple</a:t>
            </a:r>
            <a:endParaRPr lang="en-US" dirty="0" smtClean="0"/>
          </a:p>
          <a:p>
            <a:r>
              <a:rPr lang="en-US" dirty="0" smtClean="0"/>
              <a:t>Extensions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 smtClean="0"/>
          </a:p>
          <a:p>
            <a:r>
              <a:rPr lang="en-US" dirty="0" err="1" smtClean="0"/>
              <a:t>Optimisation</a:t>
            </a:r>
            <a:r>
              <a:rPr lang="en-US" dirty="0" smtClean="0"/>
              <a:t> &amp; </a:t>
            </a:r>
            <a:r>
              <a:rPr lang="en-US" dirty="0" err="1" smtClean="0"/>
              <a:t>Robustesse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&amp; </a:t>
            </a:r>
            <a:r>
              <a:rPr lang="en-US" dirty="0" err="1" smtClean="0"/>
              <a:t>Présentation</a:t>
            </a:r>
            <a:r>
              <a:rPr lang="en-US" dirty="0" smtClean="0"/>
              <a:t> du module</a:t>
            </a:r>
          </a:p>
          <a:p>
            <a:r>
              <a:rPr lang="en-US" dirty="0" err="1" smtClean="0"/>
              <a:t>Modélisation</a:t>
            </a:r>
            <a:r>
              <a:rPr lang="en-US" dirty="0" smtClean="0"/>
              <a:t> &amp; </a:t>
            </a:r>
            <a:r>
              <a:rPr lang="en-US" dirty="0" err="1" smtClean="0"/>
              <a:t>Attaques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</a:t>
            </a:r>
            <a:r>
              <a:rPr lang="en-US" dirty="0" err="1" smtClean="0"/>
              <a:t>restants</a:t>
            </a:r>
            <a:endParaRPr lang="en-US" dirty="0" smtClean="0"/>
          </a:p>
          <a:p>
            <a:r>
              <a:rPr lang="en-US" dirty="0" smtClean="0"/>
              <a:t>Tests &amp; Installation</a:t>
            </a:r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9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6123" y="3894986"/>
            <a:ext cx="6428813" cy="2534743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2995454" y="4720786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  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084574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4" y="0"/>
            <a:ext cx="10515600" cy="1325563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Récapitulatif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28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4363170" y="1875768"/>
            <a:ext cx="0" cy="428349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428608" y="2091267"/>
            <a:ext cx="39345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Pour chaque mesure :</a:t>
            </a:r>
          </a:p>
          <a:p>
            <a:r>
              <a:rPr lang="fr-FR" sz="2400" b="1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Prédiction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Correction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r>
              <a:rPr lang="fr-FR" sz="2400" b="1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Stockage de l’état estimé</a:t>
            </a: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5947" y="2540000"/>
            <a:ext cx="7010534" cy="3212860"/>
          </a:xfrm>
          <a:prstGeom prst="rect">
            <a:avLst/>
          </a:prstGeom>
        </p:spPr>
      </p:pic>
      <p:grpSp>
        <p:nvGrpSpPr>
          <p:cNvPr id="34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35" name="Rectangle 3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38" name="Picture 2" descr="C:\Users\qde\Downloads\rob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279" y="574642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742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3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77372" y="146562"/>
            <a:ext cx="7620001" cy="1184498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5" y="0"/>
            <a:ext cx="10515600" cy="1325563"/>
          </a:xfrm>
        </p:spPr>
        <p:txBody>
          <a:bodyPr/>
          <a:lstStyle/>
          <a:p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 (EKF)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43" y="1825625"/>
            <a:ext cx="10515600" cy="485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 smtClean="0"/>
              <a:t>Linéarisation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>
                <a:sym typeface="Wingdings"/>
              </a:rPr>
              <a:t> </a:t>
            </a:r>
            <a:r>
              <a:rPr lang="en-US" dirty="0" smtClean="0"/>
              <a:t>Introduction de la </a:t>
            </a:r>
            <a:r>
              <a:rPr lang="en-US" dirty="0" err="1" smtClean="0"/>
              <a:t>jacobienne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1030" y="4667169"/>
            <a:ext cx="2904460" cy="1222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2741" y="1825625"/>
            <a:ext cx="5768016" cy="39327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945" y="3504688"/>
            <a:ext cx="2819085" cy="149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494" y="2814346"/>
            <a:ext cx="5226996" cy="80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16672" flipH="1" flipV="1">
            <a:off x="1218867" y="4881517"/>
            <a:ext cx="1713874" cy="1141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>
            <a:off x="3389561" y="3537395"/>
            <a:ext cx="1791968" cy="1018942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89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8800" y="3438144"/>
            <a:ext cx="6415372" cy="292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8" name="Picture 4" descr="C:\Users\qde\Desktop\2019-06-12 10_47_3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954" y="3613925"/>
            <a:ext cx="6993292" cy="28403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7" name="Picture 3" descr="C:\Users\qde\Desktop\2019-06-12 10_47_0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5399" y="3613925"/>
            <a:ext cx="7151296" cy="28530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1000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Problèmes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46" r="-2" b="26149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9" name="Rectangle 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902" y="3089485"/>
            <a:ext cx="4697291" cy="3135442"/>
          </a:xfrm>
          <a:prstGeom prst="rect">
            <a:avLst/>
          </a:prstGeom>
        </p:spPr>
      </p:pic>
      <p:pic>
        <p:nvPicPr>
          <p:cNvPr id="1026" name="Picture 2" descr="C:\Users\qde\Downloads\launch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487168"/>
            <a:ext cx="1858617" cy="1854086"/>
          </a:xfrm>
          <a:prstGeom prst="ellipse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58" y="33721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0000"/>
                </a:solidFill>
              </a:rPr>
              <a:t>Filtrage</a:t>
            </a:r>
            <a:r>
              <a:rPr lang="en-US" sz="4000" dirty="0">
                <a:solidFill>
                  <a:srgbClr val="000000"/>
                </a:solidFill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</a:rPr>
              <a:t>Kalman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3405204" y="2720153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Rudolph </a:t>
            </a:r>
            <a:r>
              <a:rPr lang="fr-FR" i="1" dirty="0" err="1" smtClean="0"/>
              <a:t>Kalman</a:t>
            </a:r>
            <a:r>
              <a:rPr lang="fr-FR" i="1" dirty="0" smtClean="0"/>
              <a:t>, 1960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xmlns="" val="3882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339615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objectifs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312157" y="1794933"/>
            <a:ext cx="10515600" cy="4351338"/>
          </a:xfrm>
        </p:spPr>
        <p:txBody>
          <a:bodyPr/>
          <a:lstStyle/>
          <a:p>
            <a:r>
              <a:rPr lang="fr-FR" dirty="0" smtClean="0"/>
              <a:t>Modélisation de la trajectoire d’un </a:t>
            </a:r>
            <a:r>
              <a:rPr lang="fr-FR" b="1" dirty="0" smtClean="0"/>
              <a:t>avion</a:t>
            </a:r>
          </a:p>
          <a:p>
            <a:r>
              <a:rPr lang="fr-FR" dirty="0" smtClean="0"/>
              <a:t>Modélisation des mesures </a:t>
            </a:r>
            <a:r>
              <a:rPr lang="fr-FR" b="1" dirty="0" smtClean="0"/>
              <a:t>radar</a:t>
            </a:r>
          </a:p>
          <a:p>
            <a:r>
              <a:rPr lang="fr-FR" dirty="0" smtClean="0"/>
              <a:t>Modélisation d’un </a:t>
            </a:r>
            <a:r>
              <a:rPr lang="fr-FR" b="1" dirty="0" smtClean="0"/>
              <a:t>attaquant</a:t>
            </a:r>
          </a:p>
          <a:p>
            <a:r>
              <a:rPr lang="fr-FR" dirty="0" smtClean="0"/>
              <a:t>Création </a:t>
            </a:r>
            <a:r>
              <a:rPr lang="fr-FR" b="1" dirty="0" smtClean="0"/>
              <a:t>d’estimateurs</a:t>
            </a:r>
            <a:r>
              <a:rPr lang="fr-FR" dirty="0" smtClean="0"/>
              <a:t> </a:t>
            </a:r>
            <a:r>
              <a:rPr lang="fr-FR" b="1" dirty="0" smtClean="0"/>
              <a:t>d’états</a:t>
            </a:r>
          </a:p>
          <a:p>
            <a:r>
              <a:rPr lang="fr-FR" dirty="0" smtClean="0"/>
              <a:t>Création de </a:t>
            </a:r>
            <a:r>
              <a:rPr lang="fr-FR" b="1" dirty="0" smtClean="0"/>
              <a:t>détecteurs</a:t>
            </a:r>
            <a:r>
              <a:rPr lang="fr-FR" dirty="0" smtClean="0"/>
              <a:t> </a:t>
            </a:r>
            <a:r>
              <a:rPr lang="fr-FR" b="1" dirty="0" smtClean="0"/>
              <a:t>d’anomalies</a:t>
            </a:r>
            <a:endParaRPr lang="fr-FR" b="1" dirty="0"/>
          </a:p>
        </p:txBody>
      </p:sp>
      <p:pic>
        <p:nvPicPr>
          <p:cNvPr id="4098" name="Picture 2" descr="C:\Users\qde\Desktop\Kalman-FalseDataInjection\Presentations\FlatIcons\go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18046"/>
            <a:ext cx="4264025" cy="4264025"/>
          </a:xfrm>
          <a:prstGeom prst="rect">
            <a:avLst/>
          </a:prstGeom>
          <a:noFill/>
        </p:spPr>
      </p:pic>
      <p:grpSp>
        <p:nvGrpSpPr>
          <p:cNvPr id="16" name="Group 4"/>
          <p:cNvGrpSpPr/>
          <p:nvPr/>
        </p:nvGrpSpPr>
        <p:grpSpPr>
          <a:xfrm>
            <a:off x="5054264" y="5035835"/>
            <a:ext cx="7624010" cy="940082"/>
            <a:chOff x="-181561" y="-245268"/>
            <a:chExt cx="7028370" cy="1675760"/>
          </a:xfrm>
        </p:grpSpPr>
        <p:sp>
          <p:nvSpPr>
            <p:cNvPr id="17" name="Rectangle 16"/>
            <p:cNvSpPr/>
            <p:nvPr/>
          </p:nvSpPr>
          <p:spPr>
            <a:xfrm>
              <a:off x="-181561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2" name="Group 4"/>
          <p:cNvGrpSpPr/>
          <p:nvPr/>
        </p:nvGrpSpPr>
        <p:grpSpPr>
          <a:xfrm>
            <a:off x="8644468" y="1843903"/>
            <a:ext cx="7590142" cy="897747"/>
            <a:chOff x="-150339" y="-169803"/>
            <a:chExt cx="6997148" cy="1600295"/>
          </a:xfrm>
        </p:grpSpPr>
        <p:sp>
          <p:nvSpPr>
            <p:cNvPr id="23" name="Rectangle 22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4"/>
          <p:cNvGrpSpPr/>
          <p:nvPr/>
        </p:nvGrpSpPr>
        <p:grpSpPr>
          <a:xfrm>
            <a:off x="-885215" y="1011401"/>
            <a:ext cx="4339615" cy="907872"/>
            <a:chOff x="-435429" y="-397668"/>
            <a:chExt cx="7075714" cy="1618343"/>
          </a:xfrm>
        </p:grpSpPr>
        <p:sp>
          <p:nvSpPr>
            <p:cNvPr id="26" name="Rectangle 2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-885215" y="3023204"/>
            <a:ext cx="4339615" cy="907872"/>
            <a:chOff x="-435429" y="-397668"/>
            <a:chExt cx="7075714" cy="1618343"/>
          </a:xfrm>
        </p:grpSpPr>
        <p:sp>
          <p:nvSpPr>
            <p:cNvPr id="29" name="Rectangle 2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4"/>
          <p:cNvGrpSpPr/>
          <p:nvPr/>
        </p:nvGrpSpPr>
        <p:grpSpPr>
          <a:xfrm>
            <a:off x="-885215" y="4950340"/>
            <a:ext cx="4339615" cy="907872"/>
            <a:chOff x="-435429" y="-397668"/>
            <a:chExt cx="7075714" cy="1618343"/>
          </a:xfrm>
        </p:grpSpPr>
        <p:sp>
          <p:nvSpPr>
            <p:cNvPr id="32" name="Rectangle 31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4"/>
          <p:cNvGrpSpPr/>
          <p:nvPr/>
        </p:nvGrpSpPr>
        <p:grpSpPr>
          <a:xfrm>
            <a:off x="8610600" y="3698103"/>
            <a:ext cx="7590142" cy="897747"/>
            <a:chOff x="-150339" y="-169803"/>
            <a:chExt cx="6997148" cy="1600295"/>
          </a:xfrm>
        </p:grpSpPr>
        <p:sp>
          <p:nvSpPr>
            <p:cNvPr id="35" name="Rectangle 34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8644468" y="5458603"/>
            <a:ext cx="7590142" cy="897747"/>
            <a:chOff x="-150339" y="-169803"/>
            <a:chExt cx="6997148" cy="1600295"/>
          </a:xfrm>
        </p:grpSpPr>
        <p:sp>
          <p:nvSpPr>
            <p:cNvPr id="38" name="Rectangle 37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55575" y="1210733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(avion)</a:t>
            </a:r>
            <a:endParaRPr lang="fr-FR" sz="2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65012" y="3219504"/>
            <a:ext cx="33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Influence de </a:t>
            </a:r>
            <a:r>
              <a:rPr lang="fr-FR" sz="2400" b="1" dirty="0" smtClean="0"/>
              <a:t>l’attaquant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50308" y="5151567"/>
            <a:ext cx="23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Estimateur</a:t>
            </a:r>
            <a:r>
              <a:rPr lang="fr-FR" sz="2400" dirty="0" smtClean="0"/>
              <a:t> d’état</a:t>
            </a:r>
            <a:endParaRPr lang="fr-FR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946574" y="3982612"/>
            <a:ext cx="324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Détecteur </a:t>
            </a:r>
            <a:r>
              <a:rPr lang="fr-FR" sz="2400" dirty="0" smtClean="0"/>
              <a:t>d’anomalies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819570" y="5696514"/>
            <a:ext cx="355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Comparaison &amp; </a:t>
            </a:r>
            <a:r>
              <a:rPr lang="fr-FR" sz="2400" b="1" dirty="0" smtClean="0"/>
              <a:t>Analyse</a:t>
            </a:r>
            <a:endParaRPr lang="fr-FR" sz="2400" b="1" dirty="0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4834" y="1096038"/>
            <a:ext cx="780900" cy="780900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1329" y="1876938"/>
            <a:ext cx="822377" cy="82237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4834" y="3023204"/>
            <a:ext cx="930043" cy="930043"/>
          </a:xfrm>
          <a:prstGeom prst="rect">
            <a:avLst/>
          </a:prstGeom>
          <a:noFill/>
        </p:spPr>
      </p:pic>
      <p:pic>
        <p:nvPicPr>
          <p:cNvPr id="512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8702" y="5083273"/>
            <a:ext cx="780900" cy="780900"/>
          </a:xfrm>
          <a:prstGeom prst="rect">
            <a:avLst/>
          </a:prstGeom>
          <a:noFill/>
        </p:spPr>
      </p:pic>
      <p:pic>
        <p:nvPicPr>
          <p:cNvPr id="5126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71329" y="3773473"/>
            <a:ext cx="737129" cy="737129"/>
          </a:xfrm>
          <a:prstGeom prst="rect">
            <a:avLst/>
          </a:prstGeom>
          <a:noFill/>
        </p:spPr>
      </p:pic>
      <p:pic>
        <p:nvPicPr>
          <p:cNvPr id="5127" name="Picture 7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1329" y="5509154"/>
            <a:ext cx="847196" cy="847196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8868106" y="2094544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(radar)</a:t>
            </a:r>
            <a:endParaRPr lang="fr-FR" sz="2400" b="1" dirty="0"/>
          </a:p>
        </p:txBody>
      </p:sp>
      <p:grpSp>
        <p:nvGrpSpPr>
          <p:cNvPr id="56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Scénario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4766733" y="1485901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766733" y="3541259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766733" y="5509154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4758266" y="2496940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4766733" y="4553515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87900" y="617439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3570966" y="45619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7630817" y="1415273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469361" y="2586940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47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C:\Users\qde\Desktop\Kalman-FalseDataInjection\Presentations\FlatIcons\steering-whe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238" y="1761050"/>
            <a:ext cx="647932" cy="64793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FlatIcons\bik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4226" y="2718652"/>
            <a:ext cx="857356" cy="85735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688973" y="1854187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ManeuveredSystem</a:t>
            </a:r>
            <a:endParaRPr lang="fr-FR" sz="24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688973" y="2907759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ManeuveredBicycle</a:t>
            </a:r>
            <a:endParaRPr lang="fr-FR" sz="2400" b="1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88973" y="3940018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ManeuveredAircraft</a:t>
            </a:r>
            <a:endParaRPr lang="fr-FR" sz="2400" b="1" i="1" dirty="0"/>
          </a:p>
        </p:txBody>
      </p:sp>
      <p:pic>
        <p:nvPicPr>
          <p:cNvPr id="6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9886" y="3940018"/>
            <a:ext cx="780900" cy="780900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FlatIcons\Figure_1.png"/>
          <p:cNvPicPr>
            <a:picLocks noChangeAspect="1" noChangeArrowheads="1"/>
          </p:cNvPicPr>
          <p:nvPr/>
        </p:nvPicPr>
        <p:blipFill>
          <a:blip r:embed="rId5"/>
          <a:srcRect l="6650" t="10621" r="7027" b="4702"/>
          <a:stretch>
            <a:fillRect/>
          </a:stretch>
        </p:blipFill>
        <p:spPr bwMode="auto">
          <a:xfrm>
            <a:off x="6880062" y="151870"/>
            <a:ext cx="4260815" cy="3135261"/>
          </a:xfrm>
          <a:prstGeom prst="rect">
            <a:avLst/>
          </a:prstGeom>
          <a:noFill/>
        </p:spPr>
      </p:pic>
      <p:grpSp>
        <p:nvGrpSpPr>
          <p:cNvPr id="68" name="Group 4"/>
          <p:cNvGrpSpPr/>
          <p:nvPr/>
        </p:nvGrpSpPr>
        <p:grpSpPr>
          <a:xfrm>
            <a:off x="-504215" y="5031076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6"/>
          <a:srcRect l="18946" t="12486" r="9375" b="8439"/>
          <a:stretch>
            <a:fillRect/>
          </a:stretch>
        </p:blipFill>
        <p:spPr bwMode="auto">
          <a:xfrm>
            <a:off x="6880062" y="3295599"/>
            <a:ext cx="4194334" cy="3470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Trajectoires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0375" y="552873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2051" name="Picture 3" descr="C:\Users\qde\Desktop\Kalman-FalseDataInjection\Presentations\Figures\dive.png"/>
          <p:cNvPicPr>
            <a:picLocks noChangeAspect="1" noChangeArrowheads="1"/>
          </p:cNvPicPr>
          <p:nvPr/>
        </p:nvPicPr>
        <p:blipFill>
          <a:blip r:embed="rId3"/>
          <a:srcRect l="22427" t="11615" r="8989" b="10265"/>
          <a:stretch>
            <a:fillRect/>
          </a:stretch>
        </p:blipFill>
        <p:spPr bwMode="auto">
          <a:xfrm>
            <a:off x="7992540" y="245833"/>
            <a:ext cx="4013200" cy="3429000"/>
          </a:xfrm>
          <a:prstGeom prst="rect">
            <a:avLst/>
          </a:prstGeom>
          <a:noFill/>
        </p:spPr>
      </p:pic>
      <p:pic>
        <p:nvPicPr>
          <p:cNvPr id="2052" name="Picture 4" descr="C:\Users\qde\Desktop\Kalman-FalseDataInjection\Presentations\Figures\landing.png"/>
          <p:cNvPicPr>
            <a:picLocks noChangeAspect="1" noChangeArrowheads="1"/>
          </p:cNvPicPr>
          <p:nvPr/>
        </p:nvPicPr>
        <p:blipFill>
          <a:blip r:embed="rId4"/>
          <a:srcRect l="18946" t="12486" r="9375" b="8439"/>
          <a:stretch>
            <a:fillRect/>
          </a:stretch>
        </p:blipFill>
        <p:spPr bwMode="auto">
          <a:xfrm>
            <a:off x="155575" y="1174498"/>
            <a:ext cx="4194334" cy="3470953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weave.png"/>
          <p:cNvPicPr>
            <a:picLocks noChangeAspect="1" noChangeArrowheads="1"/>
          </p:cNvPicPr>
          <p:nvPr/>
        </p:nvPicPr>
        <p:blipFill>
          <a:blip r:embed="rId5"/>
          <a:srcRect l="18464" t="11272" r="6875" b="5401"/>
          <a:stretch>
            <a:fillRect/>
          </a:stretch>
        </p:blipFill>
        <p:spPr bwMode="auto">
          <a:xfrm>
            <a:off x="4012848" y="3200400"/>
            <a:ext cx="4368800" cy="36576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14366" y="4645451"/>
            <a:ext cx="271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2410" y="1480403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    Changement de repère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757" y="2108200"/>
            <a:ext cx="3740477" cy="32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3136" y="1595975"/>
            <a:ext cx="26670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74" y="3087502"/>
            <a:ext cx="20955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 descr="C:\Users\qde\Desktop\Kalman-FalseDataInjection\Presentations\Figures\Radarops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3053" y="3339928"/>
            <a:ext cx="2895600" cy="1495425"/>
          </a:xfrm>
          <a:prstGeom prst="rect">
            <a:avLst/>
          </a:prstGeom>
          <a:noFill/>
        </p:spPr>
      </p:pic>
      <p:grpSp>
        <p:nvGrpSpPr>
          <p:cNvPr id="18" name="Groupe 17"/>
          <p:cNvGrpSpPr/>
          <p:nvPr/>
        </p:nvGrpSpPr>
        <p:grpSpPr>
          <a:xfrm rot="21442430">
            <a:off x="7153493" y="1660245"/>
            <a:ext cx="2002804" cy="2801567"/>
            <a:chOff x="6760354" y="501379"/>
            <a:chExt cx="2305801" cy="3225407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304558" flipH="1" flipV="1">
              <a:off x="7215674" y="1006018"/>
              <a:ext cx="2355119" cy="1345842"/>
            </a:xfrm>
            <a:prstGeom prst="rect">
              <a:avLst/>
            </a:prstGeom>
          </p:spPr>
        </p:pic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489805">
              <a:off x="6142458" y="1746199"/>
              <a:ext cx="2598483" cy="1362692"/>
            </a:xfrm>
            <a:prstGeom prst="rect">
              <a:avLst/>
            </a:prstGeom>
          </p:spPr>
        </p:pic>
      </p:grpSp>
      <p:sp>
        <p:nvSpPr>
          <p:cNvPr id="21" name="ZoneTexte 20"/>
          <p:cNvSpPr txBox="1"/>
          <p:nvPr/>
        </p:nvSpPr>
        <p:spPr>
          <a:xfrm>
            <a:off x="5702376" y="548211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       [ARIF2017]</a:t>
            </a:r>
          </a:p>
          <a:p>
            <a:r>
              <a:rPr lang="fr-FR" i="1" dirty="0" smtClean="0"/>
              <a:t>             [ADITYA2018]</a:t>
            </a:r>
            <a:endParaRPr lang="fr-FR" i="1" dirty="0"/>
          </a:p>
        </p:txBody>
      </p:sp>
      <p:pic>
        <p:nvPicPr>
          <p:cNvPr id="2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56777" y="631149"/>
            <a:ext cx="822377" cy="822377"/>
          </a:xfrm>
          <a:prstGeom prst="rect">
            <a:avLst/>
          </a:prstGeom>
          <a:noFill/>
        </p:spPr>
      </p:pic>
      <p:pic>
        <p:nvPicPr>
          <p:cNvPr id="23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43107" y="2243672"/>
            <a:ext cx="780900" cy="780900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4741336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pic>
        <p:nvPicPr>
          <p:cNvPr id="4098" name="Picture 2" descr="C:\Users\qde\Desktop\Kalman-FalseDataInjection\Presentations\Figures\true-function-and-noisy-measur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527"/>
            <a:ext cx="5055143" cy="3610816"/>
          </a:xfrm>
          <a:prstGeom prst="rect">
            <a:avLst/>
          </a:prstGeom>
          <a:noFill/>
        </p:spPr>
      </p:pic>
      <p:pic>
        <p:nvPicPr>
          <p:cNvPr id="4099" name="Picture 3" descr="C:\Users\qde\Desktop\Kalman-FalseDataInjection\Presentations\Figures\radar_track.png"/>
          <p:cNvPicPr>
            <a:picLocks noChangeAspect="1" noChangeArrowheads="1"/>
          </p:cNvPicPr>
          <p:nvPr/>
        </p:nvPicPr>
        <p:blipFill>
          <a:blip r:embed="rId4"/>
          <a:srcRect l="19181" t="12550" r="5869" b="7197"/>
          <a:stretch>
            <a:fillRect/>
          </a:stretch>
        </p:blipFill>
        <p:spPr bwMode="auto">
          <a:xfrm>
            <a:off x="5662532" y="3433986"/>
            <a:ext cx="3894667" cy="3128234"/>
          </a:xfrm>
          <a:prstGeom prst="rect">
            <a:avLst/>
          </a:prstGeom>
          <a:noFill/>
        </p:spPr>
      </p:pic>
      <p:pic>
        <p:nvPicPr>
          <p:cNvPr id="4100" name="Picture 4" descr="C:\Users\qde\Desktop\Kalman-FalseDataInjection\Presentations\Figures\noise.png"/>
          <p:cNvPicPr>
            <a:picLocks noChangeAspect="1" noChangeArrowheads="1"/>
          </p:cNvPicPr>
          <p:nvPr/>
        </p:nvPicPr>
        <p:blipFill>
          <a:blip r:embed="rId5"/>
          <a:srcRect l="12082" t="11597" r="7180" b="5075"/>
          <a:stretch>
            <a:fillRect/>
          </a:stretch>
        </p:blipFill>
        <p:spPr bwMode="auto">
          <a:xfrm>
            <a:off x="7967126" y="163116"/>
            <a:ext cx="4224874" cy="3270870"/>
          </a:xfrm>
          <a:prstGeom prst="rect">
            <a:avLst/>
          </a:prstGeom>
          <a:noFill/>
        </p:spPr>
      </p:pic>
      <p:cxnSp>
        <p:nvCxnSpPr>
          <p:cNvPr id="16" name="Straight Connector 13"/>
          <p:cNvCxnSpPr/>
          <p:nvPr/>
        </p:nvCxnSpPr>
        <p:spPr>
          <a:xfrm>
            <a:off x="5175318" y="1798551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74216" y="3598333"/>
            <a:ext cx="861940" cy="558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6674216" y="1637659"/>
            <a:ext cx="2071844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7536156" y="1637659"/>
            <a:ext cx="3504379" cy="196067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746060" y="404127"/>
            <a:ext cx="2294475" cy="1233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40640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si les radars ont des fréquences de mesure différentes ?</a:t>
            </a:r>
            <a:endParaRPr lang="fr-FR" sz="2400" i="1" dirty="0"/>
          </a:p>
        </p:txBody>
      </p:sp>
      <p:pic>
        <p:nvPicPr>
          <p:cNvPr id="1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126" y="160338"/>
            <a:ext cx="822377" cy="822377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5299891" y="982715"/>
            <a:ext cx="664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LabeledMeasurement</a:t>
            </a:r>
            <a:r>
              <a:rPr lang="fr-FR" sz="2400" dirty="0" smtClean="0"/>
              <a:t>( </a:t>
            </a:r>
            <a:r>
              <a:rPr lang="fr-FR" sz="2400" dirty="0" smtClean="0">
                <a:solidFill>
                  <a:schemeClr val="accent1"/>
                </a:solidFill>
              </a:rPr>
              <a:t>0</a:t>
            </a:r>
            <a:r>
              <a:rPr lang="fr-FR" sz="2400" dirty="0" smtClean="0"/>
              <a:t> , </a:t>
            </a:r>
            <a:r>
              <a:rPr lang="fr-FR" sz="2400" dirty="0" smtClean="0">
                <a:solidFill>
                  <a:srgbClr val="C00000"/>
                </a:solidFill>
              </a:rPr>
              <a:t>56.782</a:t>
            </a:r>
            <a:r>
              <a:rPr lang="fr-FR" sz="2400" dirty="0" smtClean="0"/>
              <a:t>, </a:t>
            </a:r>
            <a:r>
              <a:rPr lang="fr-FR" sz="2400" dirty="0" smtClean="0">
                <a:solidFill>
                  <a:schemeClr val="accent6"/>
                </a:solidFill>
              </a:rPr>
              <a:t>[131, 456, 2563]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9338733" y="4309533"/>
            <a:ext cx="120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rgbClr val="C00000"/>
                </a:solidFill>
              </a:rPr>
              <a:t>Temps</a:t>
            </a:r>
            <a:endParaRPr lang="fr-FR" sz="2400" i="1" dirty="0">
              <a:solidFill>
                <a:srgbClr val="C0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78187" y="3397819"/>
            <a:ext cx="148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6"/>
                </a:solidFill>
              </a:rPr>
              <a:t>Mesure</a:t>
            </a:r>
            <a:endParaRPr lang="fr-FR" sz="2400" i="1" dirty="0">
              <a:solidFill>
                <a:schemeClr val="accent6"/>
              </a:solidFill>
            </a:endParaRPr>
          </a:p>
        </p:txBody>
      </p:sp>
      <p:cxnSp>
        <p:nvCxnSpPr>
          <p:cNvPr id="21" name="Straight Connector 13"/>
          <p:cNvCxnSpPr/>
          <p:nvPr/>
        </p:nvCxnSpPr>
        <p:spPr>
          <a:xfrm>
            <a:off x="5470015" y="2257236"/>
            <a:ext cx="0" cy="308275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17733" y="3096567"/>
            <a:ext cx="92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1"/>
                </a:solidFill>
              </a:rPr>
              <a:t>Tag</a:t>
            </a:r>
            <a:endParaRPr lang="fr-FR" sz="2400" i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C:\Users\qde\Desktop\Kalman-FalseDataInjection\Presentations\Figures\diff_data_rates.png"/>
          <p:cNvPicPr>
            <a:picLocks noChangeAspect="1" noChangeArrowheads="1"/>
          </p:cNvPicPr>
          <p:nvPr/>
        </p:nvPicPr>
        <p:blipFill>
          <a:blip r:embed="rId3"/>
          <a:srcRect t="6066" b="2441"/>
          <a:stretch>
            <a:fillRect/>
          </a:stretch>
        </p:blipFill>
        <p:spPr bwMode="auto">
          <a:xfrm>
            <a:off x="155575" y="2379133"/>
            <a:ext cx="5082817" cy="2614587"/>
          </a:xfrm>
          <a:prstGeom prst="rect">
            <a:avLst/>
          </a:prstGeom>
          <a:noFill/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847355" y="1687877"/>
            <a:ext cx="2355119" cy="1551940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5584478" flipH="1" flipV="1">
            <a:off x="6847967" y="1776520"/>
            <a:ext cx="2355119" cy="1518577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707859" flipH="1">
            <a:off x="8000688" y="2449877"/>
            <a:ext cx="2355119" cy="155194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962967" y="5339989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smtClean="0"/>
              <a:t>                [LABBE2017]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7211953" y="130833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33043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557308" y="588960"/>
            <a:ext cx="49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Détermination de F suivant un modèle</a:t>
            </a:r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55575" y="1288017"/>
            <a:ext cx="1260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Vecteur</a:t>
            </a:r>
          </a:p>
          <a:p>
            <a:r>
              <a:rPr lang="fr-FR" sz="2400" b="1" i="1" dirty="0" smtClean="0"/>
              <a:t> d’état</a:t>
            </a:r>
            <a:endParaRPr lang="fr-FR" sz="2400" b="1" i="1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04067" y="1589448"/>
            <a:ext cx="0" cy="258508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911582" y="1385790"/>
            <a:ext cx="31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constante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011708" y="1385790"/>
            <a:ext cx="238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Vitesse constante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140548" y="3594638"/>
            <a:ext cx="259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Rotation constante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576733" y="3596100"/>
            <a:ext cx="357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Accélération de la poussée</a:t>
            </a:r>
          </a:p>
        </p:txBody>
      </p:sp>
      <p:cxnSp>
        <p:nvCxnSpPr>
          <p:cNvPr id="19" name="Straight Connector 13"/>
          <p:cNvCxnSpPr/>
          <p:nvPr/>
        </p:nvCxnSpPr>
        <p:spPr>
          <a:xfrm>
            <a:off x="7899400" y="1385790"/>
            <a:ext cx="0" cy="411178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13016" y="5617585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 [GENOVESE2001]</a:t>
            </a:r>
          </a:p>
          <a:p>
            <a:r>
              <a:rPr lang="fr-FR" i="1" dirty="0" smtClean="0"/>
              <a:t>           [ALCALAY2018]</a:t>
            </a:r>
            <a:endParaRPr lang="fr-FR" i="1" dirty="0"/>
          </a:p>
        </p:txBody>
      </p:sp>
      <p:pic>
        <p:nvPicPr>
          <p:cNvPr id="10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582" y="2119014"/>
            <a:ext cx="2911147" cy="1047452"/>
          </a:xfrm>
          <a:prstGeom prst="rect">
            <a:avLst/>
          </a:prstGeom>
          <a:noFill/>
        </p:spPr>
      </p:pic>
      <p:pic>
        <p:nvPicPr>
          <p:cNvPr id="1027" name="Picture 3" descr="C:\Users\qde\Desktop\Kalman-FalseDataInjection\Presentations\Equations\phi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0403" y="4288598"/>
            <a:ext cx="5710837" cy="925998"/>
          </a:xfrm>
          <a:prstGeom prst="rect">
            <a:avLst/>
          </a:prstGeom>
          <a:noFill/>
        </p:spPr>
      </p:pic>
      <p:pic>
        <p:nvPicPr>
          <p:cNvPr id="1028" name="Picture 4" descr="C:\Users\qde\Desktop\Kalman-FalseDataInjection\Presentations\Equations\phiC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1708" y="2119014"/>
            <a:ext cx="2389172" cy="1047452"/>
          </a:xfrm>
          <a:prstGeom prst="rect">
            <a:avLst/>
          </a:prstGeom>
          <a:noFill/>
        </p:spPr>
      </p:pic>
      <p:pic>
        <p:nvPicPr>
          <p:cNvPr id="1029" name="Picture 5" descr="C:\Users\qde\Desktop\Kalman-FalseDataInjection\Presentations\Equations\phi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6665" y="4174530"/>
            <a:ext cx="3282485" cy="1050956"/>
          </a:xfrm>
          <a:prstGeom prst="rect">
            <a:avLst/>
          </a:prstGeom>
          <a:noFill/>
        </p:spPr>
      </p:pic>
      <p:pic>
        <p:nvPicPr>
          <p:cNvPr id="1030" name="Picture 6" descr="C:\Users\qde\Desktop\Kalman-FalseDataInjection\Presentations\Equations\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34720" y="5583066"/>
            <a:ext cx="2297312" cy="1042331"/>
          </a:xfrm>
          <a:prstGeom prst="rect">
            <a:avLst/>
          </a:prstGeom>
          <a:noFill/>
        </p:spPr>
      </p:pic>
      <p:pic>
        <p:nvPicPr>
          <p:cNvPr id="1031" name="Picture 7" descr="C:\Users\qde\Desktop\Kalman-FalseDataInjection\Presentations\Equations\state_vector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15603" y="1241851"/>
            <a:ext cx="1110720" cy="2814452"/>
          </a:xfrm>
          <a:prstGeom prst="rect">
            <a:avLst/>
          </a:prstGeom>
          <a:noFill/>
        </p:spPr>
      </p:pic>
      <p:cxnSp>
        <p:nvCxnSpPr>
          <p:cNvPr id="27" name="Straight Connector 13"/>
          <p:cNvCxnSpPr/>
          <p:nvPr/>
        </p:nvCxnSpPr>
        <p:spPr>
          <a:xfrm>
            <a:off x="1188806" y="417453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220201" y="5497571"/>
            <a:ext cx="2538950" cy="1233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240528" y="136674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84751" y="131539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8010151" y="139284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20179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227193" y="3596100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997613" y="3518647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8038253" y="3584314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TA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13"/>
          <p:cNvCxnSpPr/>
          <p:nvPr/>
        </p:nvCxnSpPr>
        <p:spPr>
          <a:xfrm>
            <a:off x="4686329" y="3430669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4662134" y="1392847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3"/>
          <p:cNvCxnSpPr/>
          <p:nvPr/>
        </p:nvCxnSpPr>
        <p:spPr>
          <a:xfrm>
            <a:off x="9334720" y="1399904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/>
          <p:cNvCxnSpPr/>
          <p:nvPr/>
        </p:nvCxnSpPr>
        <p:spPr>
          <a:xfrm>
            <a:off x="9434836" y="3596100"/>
            <a:ext cx="174195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236132" y="2693355"/>
            <a:ext cx="3937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Q à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expliquer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</a:t>
            </a:r>
            <a:r>
              <a:rPr lang="fr-FR" sz="2400" b="1" i="1" dirty="0" smtClean="0"/>
              <a:t>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grpSp>
        <p:nvGrpSpPr>
          <p:cNvPr id="17" name="Groupe 74"/>
          <p:cNvGrpSpPr/>
          <p:nvPr/>
        </p:nvGrpSpPr>
        <p:grpSpPr>
          <a:xfrm>
            <a:off x="1083074" y="1968917"/>
            <a:ext cx="4823233" cy="3190224"/>
            <a:chOff x="6245657" y="28700"/>
            <a:chExt cx="6199482" cy="4100514"/>
          </a:xfrm>
        </p:grpSpPr>
        <p:pic>
          <p:nvPicPr>
            <p:cNvPr id="1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8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139" name="Rectangle 13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"/>
          <p:cNvGrpSpPr/>
          <p:nvPr/>
        </p:nvGrpSpPr>
        <p:grpSpPr>
          <a:xfrm>
            <a:off x="-560986" y="223921"/>
            <a:ext cx="6004698" cy="1311297"/>
            <a:chOff x="-435429" y="-397668"/>
            <a:chExt cx="7075714" cy="1618343"/>
          </a:xfrm>
        </p:grpSpPr>
        <p:sp>
          <p:nvSpPr>
            <p:cNvPr id="10" name="Rectangle 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10" y="209655"/>
            <a:ext cx="10515600" cy="1325563"/>
          </a:xfrm>
        </p:spPr>
        <p:txBody>
          <a:bodyPr/>
          <a:lstStyle/>
          <a:p>
            <a:r>
              <a:rPr lang="en-US" dirty="0" err="1" smtClean="0"/>
              <a:t>Estimateur</a:t>
            </a:r>
            <a:r>
              <a:rPr lang="en-US" dirty="0" smtClean="0"/>
              <a:t> d’état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endParaRPr lang="en-US" i="1" dirty="0">
              <a:solidFill>
                <a:schemeClr val="bg1"/>
              </a:solidFill>
              <a:sym typeface="Wingdings"/>
            </a:endParaRPr>
          </a:p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précédent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</a:t>
            </a:r>
            <a:r>
              <a:rPr lang="en-US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   Estimation de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l’état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suivant</a:t>
            </a: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sym typeface="Wingdings"/>
              </a:rPr>
              <a:t>Entrées/Sorties             </a:t>
            </a:r>
            <a:endParaRPr lang="en-US" i="1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97" y="1690688"/>
            <a:ext cx="541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“ Un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état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est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ensemble de variables </a:t>
            </a:r>
            <a:endParaRPr lang="en-US" sz="2400" i="1" dirty="0" smtClean="0">
              <a:solidFill>
                <a:schemeClr val="bg1"/>
              </a:solidFill>
              <a:sym typeface="Wingding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qui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permettent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décrire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</a:t>
            </a:r>
            <a:r>
              <a:rPr lang="en-US" sz="2400" i="1" dirty="0" err="1" smtClean="0">
                <a:solidFill>
                  <a:schemeClr val="bg1"/>
                </a:solidFill>
                <a:sym typeface="Wingdings"/>
              </a:rPr>
              <a:t>système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 ”</a:t>
            </a:r>
            <a:endParaRPr lang="en-US" sz="2400" i="1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201197" y="3581400"/>
            <a:ext cx="155689" cy="1076326"/>
          </a:xfrm>
          <a:prstGeom prst="rightBrace">
            <a:avLst>
              <a:gd name="adj1" fmla="val 8333"/>
              <a:gd name="adj2" fmla="val 1111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51871" y="1887295"/>
            <a:ext cx="5410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Maxwell: 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On Governors</a:t>
            </a:r>
            <a:endParaRPr lang="en-US" sz="2400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extBox 6"/>
          <p:cNvSpPr txBox="1"/>
          <p:nvPr/>
        </p:nvSpPr>
        <p:spPr>
          <a:xfrm>
            <a:off x="903420" y="2855538"/>
            <a:ext cx="4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  <a:sym typeface="Wingdings"/>
              </a:rPr>
              <a:t>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3317203"/>
            <a:ext cx="2292350" cy="5491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6"/>
          <p:cNvSpPr txBox="1"/>
          <p:nvPr/>
        </p:nvSpPr>
        <p:spPr>
          <a:xfrm>
            <a:off x="5314380" y="3866322"/>
            <a:ext cx="97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k+1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1447" y="3317203"/>
            <a:ext cx="4087546" cy="54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693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</a:t>
            </a:r>
            <a:r>
              <a:rPr lang="fr-FR" sz="2400" b="1" i="1" dirty="0" smtClean="0"/>
              <a:t>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78" name="Rectangle 7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necteur droit 95"/>
          <p:cNvCxnSpPr/>
          <p:nvPr/>
        </p:nvCxnSpPr>
        <p:spPr>
          <a:xfrm>
            <a:off x="1154642" y="4056380"/>
            <a:ext cx="0" cy="353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79" idx="2"/>
            <a:endCxn id="25" idx="0"/>
          </p:cNvCxnSpPr>
          <p:nvPr/>
        </p:nvCxnSpPr>
        <p:spPr>
          <a:xfrm flipH="1">
            <a:off x="1154642" y="2273300"/>
            <a:ext cx="24460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79" idx="2"/>
            <a:endCxn id="65" idx="0"/>
          </p:cNvCxnSpPr>
          <p:nvPr/>
        </p:nvCxnSpPr>
        <p:spPr>
          <a:xfrm flipH="1">
            <a:off x="3123142" y="2273300"/>
            <a:ext cx="477529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stCxn id="79" idx="2"/>
            <a:endCxn id="74" idx="0"/>
          </p:cNvCxnSpPr>
          <p:nvPr/>
        </p:nvCxnSpPr>
        <p:spPr>
          <a:xfrm>
            <a:off x="3600671" y="2273300"/>
            <a:ext cx="2084065" cy="8877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540845" y="5776971"/>
            <a:ext cx="2556901" cy="907872"/>
            <a:chOff x="-538268" y="-397668"/>
            <a:chExt cx="7178553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538268" y="-397668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387335" y="113792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Interacting</a:t>
            </a:r>
            <a:r>
              <a:rPr lang="fr-FR" sz="2400" b="1" i="1" dirty="0" smtClean="0"/>
              <a:t> Multiple-Model </a:t>
            </a:r>
            <a:r>
              <a:rPr lang="fr-FR" sz="2400" b="1" i="1" dirty="0" smtClean="0"/>
              <a:t>(IMM)</a:t>
            </a:r>
          </a:p>
          <a:p>
            <a:pPr>
              <a:buFont typeface="Arial" pitchFamily="34" charset="0"/>
              <a:buChar char="•"/>
            </a:pP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2050" name="Picture 2" descr="C:\Users\qde\Desktop\Kalman-FalseDataInjection\Presentations\Figures\prob_take_off.png"/>
          <p:cNvPicPr>
            <a:picLocks noChangeAspect="1" noChangeArrowheads="1"/>
          </p:cNvPicPr>
          <p:nvPr/>
        </p:nvPicPr>
        <p:blipFill>
          <a:blip r:embed="rId3"/>
          <a:srcRect l="3409" t="6184" r="5652" b="5743"/>
          <a:stretch>
            <a:fillRect/>
          </a:stretch>
        </p:blipFill>
        <p:spPr bwMode="auto">
          <a:xfrm>
            <a:off x="7615764" y="3335870"/>
            <a:ext cx="4415369" cy="3207751"/>
          </a:xfrm>
          <a:prstGeom prst="rect">
            <a:avLst/>
          </a:prstGeom>
          <a:noFill/>
        </p:spPr>
      </p:pic>
      <p:pic>
        <p:nvPicPr>
          <p:cNvPr id="2051" name="Picture 3" descr="C:\Users\qde\Desktop\Kalman-FalseDataInjection\Presentations\Figures\take_off.png"/>
          <p:cNvPicPr>
            <a:picLocks noChangeAspect="1" noChangeArrowheads="1"/>
          </p:cNvPicPr>
          <p:nvPr/>
        </p:nvPicPr>
        <p:blipFill>
          <a:blip r:embed="rId4"/>
          <a:srcRect l="12154" t="15636" r="7325" b="7268"/>
          <a:stretch>
            <a:fillRect/>
          </a:stretch>
        </p:blipFill>
        <p:spPr bwMode="auto">
          <a:xfrm>
            <a:off x="7658098" y="195031"/>
            <a:ext cx="4373035" cy="3140839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077812" flipH="1">
            <a:off x="10629741" y="1219220"/>
            <a:ext cx="982137" cy="739685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141058" flipH="1">
            <a:off x="9101016" y="83648"/>
            <a:ext cx="982137" cy="739685"/>
          </a:xfrm>
          <a:prstGeom prst="rect">
            <a:avLst/>
          </a:prstGeom>
        </p:spPr>
      </p:pic>
      <p:pic>
        <p:nvPicPr>
          <p:cNvPr id="2052" name="Picture 4" descr="C:\Users\qde\Desktop\Kalman-FalseDataInjection\Presentations\FlatIcons\air-transpor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8860355" flipH="1">
            <a:off x="8272125" y="706539"/>
            <a:ext cx="477868" cy="503203"/>
          </a:xfrm>
          <a:prstGeom prst="rect">
            <a:avLst/>
          </a:prstGeom>
          <a:noFill/>
        </p:spPr>
      </p:pic>
      <p:sp>
        <p:nvSpPr>
          <p:cNvPr id="32" name="Ellipse 31"/>
          <p:cNvSpPr/>
          <p:nvPr/>
        </p:nvSpPr>
        <p:spPr>
          <a:xfrm>
            <a:off x="4123280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320128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510627" y="3592830"/>
            <a:ext cx="11430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40592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60"/>
          <p:cNvGrpSpPr/>
          <p:nvPr/>
        </p:nvGrpSpPr>
        <p:grpSpPr>
          <a:xfrm>
            <a:off x="91016" y="2917496"/>
            <a:ext cx="1855259" cy="1138884"/>
            <a:chOff x="284691" y="3191816"/>
            <a:chExt cx="1855259" cy="1138884"/>
          </a:xfrm>
        </p:grpSpPr>
        <p:sp>
          <p:nvSpPr>
            <p:cNvPr id="23" name="Ellipse 2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CA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2053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6" name="Groupe 61"/>
          <p:cNvGrpSpPr/>
          <p:nvPr/>
        </p:nvGrpSpPr>
        <p:grpSpPr>
          <a:xfrm>
            <a:off x="2059516" y="2917496"/>
            <a:ext cx="1855259" cy="1138884"/>
            <a:chOff x="284691" y="3191816"/>
            <a:chExt cx="1855259" cy="1138884"/>
          </a:xfrm>
        </p:grpSpPr>
        <p:sp>
          <p:nvSpPr>
            <p:cNvPr id="63" name="Ellipse 62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CV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68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grpSp>
        <p:nvGrpSpPr>
          <p:cNvPr id="7" name="Groupe 70"/>
          <p:cNvGrpSpPr/>
          <p:nvPr/>
        </p:nvGrpSpPr>
        <p:grpSpPr>
          <a:xfrm>
            <a:off x="4621110" y="2917496"/>
            <a:ext cx="1855259" cy="1138884"/>
            <a:chOff x="284691" y="3191816"/>
            <a:chExt cx="1855259" cy="1138884"/>
          </a:xfrm>
        </p:grpSpPr>
        <p:sp>
          <p:nvSpPr>
            <p:cNvPr id="72" name="Ellipse 71"/>
            <p:cNvSpPr/>
            <p:nvPr/>
          </p:nvSpPr>
          <p:spPr>
            <a:xfrm>
              <a:off x="676275" y="3589867"/>
              <a:ext cx="589492" cy="5894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1393821" y="3589867"/>
              <a:ext cx="589492" cy="5894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6683" y="3435349"/>
              <a:ext cx="1583267" cy="8953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358775" y="3232149"/>
              <a:ext cx="406400" cy="406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4691" y="3191816"/>
              <a:ext cx="6011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i="1" dirty="0" smtClean="0">
                  <a:solidFill>
                    <a:schemeClr val="bg1"/>
                  </a:solidFill>
                </a:rPr>
                <a:t>CT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77" name="Picture 5" descr="C:\Users\qde\Desktop\Kalman-FalseDataInjection\Presentations\FlatIcons\two-clockwise-circular-rotating-arrows-circle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3630" y="3686969"/>
              <a:ext cx="404813" cy="404813"/>
            </a:xfrm>
            <a:prstGeom prst="rect">
              <a:avLst/>
            </a:prstGeom>
            <a:noFill/>
          </p:spPr>
        </p:pic>
      </p:grpSp>
      <p:sp>
        <p:nvSpPr>
          <p:cNvPr id="79" name="Rectangle 78"/>
          <p:cNvSpPr/>
          <p:nvPr/>
        </p:nvSpPr>
        <p:spPr>
          <a:xfrm>
            <a:off x="3029179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052005" y="1828800"/>
            <a:ext cx="1131570" cy="44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/>
          <p:cNvSpPr/>
          <p:nvPr/>
        </p:nvSpPr>
        <p:spPr>
          <a:xfrm>
            <a:off x="3040592" y="1811635"/>
            <a:ext cx="114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Mesure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8455" y="4409439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332740" y="4409440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Estimation</a:t>
            </a:r>
          </a:p>
          <a:p>
            <a:r>
              <a:rPr lang="fr-FR" sz="2400" b="1" i="1" dirty="0" err="1" smtClean="0">
                <a:solidFill>
                  <a:schemeClr val="bg1"/>
                </a:solidFill>
              </a:rPr>
              <a:t>Likelihood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8" name="Groupe 112"/>
          <p:cNvGrpSpPr/>
          <p:nvPr/>
        </p:nvGrpSpPr>
        <p:grpSpPr>
          <a:xfrm rot="5400000">
            <a:off x="2888455" y="4409439"/>
            <a:ext cx="501647" cy="114300"/>
            <a:chOff x="2888455" y="4409439"/>
            <a:chExt cx="501647" cy="114300"/>
          </a:xfrm>
        </p:grpSpPr>
        <p:sp>
          <p:nvSpPr>
            <p:cNvPr id="110" name="Ellipse 109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117"/>
          <p:cNvGrpSpPr/>
          <p:nvPr/>
        </p:nvGrpSpPr>
        <p:grpSpPr>
          <a:xfrm rot="5400000">
            <a:off x="5491064" y="4409440"/>
            <a:ext cx="501647" cy="114300"/>
            <a:chOff x="2888455" y="4409439"/>
            <a:chExt cx="501647" cy="114300"/>
          </a:xfrm>
        </p:grpSpPr>
        <p:sp>
          <p:nvSpPr>
            <p:cNvPr id="119" name="Ellipse 118"/>
            <p:cNvSpPr/>
            <p:nvPr/>
          </p:nvSpPr>
          <p:spPr>
            <a:xfrm>
              <a:off x="2888455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3085303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3275802" y="4409439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2894170" y="5712621"/>
            <a:ext cx="1564598" cy="830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2888455" y="5712622"/>
            <a:ext cx="156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     Best Estimation</a:t>
            </a:r>
          </a:p>
        </p:txBody>
      </p:sp>
      <p:cxnSp>
        <p:nvCxnSpPr>
          <p:cNvPr id="126" name="Connecteur droit 125"/>
          <p:cNvCxnSpPr>
            <a:stCxn id="108" idx="2"/>
            <a:endCxn id="125" idx="0"/>
          </p:cNvCxnSpPr>
          <p:nvPr/>
        </p:nvCxnSpPr>
        <p:spPr>
          <a:xfrm>
            <a:off x="1115039" y="5240437"/>
            <a:ext cx="2555715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168646" y="5240436"/>
            <a:ext cx="502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25" idx="0"/>
          </p:cNvCxnSpPr>
          <p:nvPr/>
        </p:nvCxnSpPr>
        <p:spPr>
          <a:xfrm flipH="1">
            <a:off x="3670754" y="5240437"/>
            <a:ext cx="2184108" cy="4721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19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Sensor</a:t>
            </a:r>
            <a:r>
              <a:rPr lang="fr-FR" sz="2400" b="1" i="1" dirty="0" smtClean="0"/>
              <a:t> </a:t>
            </a:r>
            <a:r>
              <a:rPr lang="fr-FR" sz="2400" b="1" i="1" dirty="0" smtClean="0"/>
              <a:t>Fusion</a:t>
            </a: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438" y="3920037"/>
            <a:ext cx="1095727" cy="1095727"/>
          </a:xfrm>
          <a:prstGeom prst="rect">
            <a:avLst/>
          </a:prstGeom>
          <a:noFill/>
        </p:spPr>
      </p:pic>
      <p:pic>
        <p:nvPicPr>
          <p:cNvPr id="3074" name="Picture 2" descr="C:\Users\qde\Desktop\Kalman-FalseDataInjection\Presentations\Equations\HJ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2401" y="1164798"/>
            <a:ext cx="2233641" cy="1816100"/>
          </a:xfrm>
          <a:prstGeom prst="rect">
            <a:avLst/>
          </a:prstGeom>
          <a:noFill/>
        </p:spPr>
      </p:pic>
      <p:pic>
        <p:nvPicPr>
          <p:cNvPr id="3075" name="Picture 3" descr="C:\Users\qde\Desktop\Kalman-FalseDataInjection\Presentations\Equations\z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28056" y="195031"/>
            <a:ext cx="1183705" cy="356817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</a:t>
            </a:r>
            <a:r>
              <a:rPr lang="fr-FR" sz="2400" i="1" dirty="0" smtClean="0"/>
              <a:t>si plusieurs radars observent notre système 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29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Amélioration de la  précision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Mauvaises mesures compensées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</a:t>
            </a:r>
            <a:r>
              <a:rPr lang="fr-FR" sz="2400" b="1" dirty="0" smtClean="0"/>
              <a:t>Réaction en cas de panne</a:t>
            </a:r>
            <a:endParaRPr lang="fr-FR" sz="2400" b="1" dirty="0" smtClean="0"/>
          </a:p>
        </p:txBody>
      </p:sp>
      <p:cxnSp>
        <p:nvCxnSpPr>
          <p:cNvPr id="21" name="Straight Connector 13"/>
          <p:cNvCxnSpPr/>
          <p:nvPr/>
        </p:nvCxnSpPr>
        <p:spPr>
          <a:xfrm>
            <a:off x="7207250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82401" y="352596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  <a:endParaRPr lang="fr-FR" sz="2400" b="1" dirty="0" smtClean="0"/>
          </a:p>
        </p:txBody>
      </p:sp>
      <p:cxnSp>
        <p:nvCxnSpPr>
          <p:cNvPr id="23" name="Straight Connector 13"/>
          <p:cNvCxnSpPr/>
          <p:nvPr/>
        </p:nvCxnSpPr>
        <p:spPr>
          <a:xfrm flipH="1">
            <a:off x="7813362" y="4167361"/>
            <a:ext cx="389839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qde\Desktop\Kalman-FalseDataInjection\Presentations\FlatIcons\warnin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2401" y="4794360"/>
            <a:ext cx="1525588" cy="15255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107989" y="5128239"/>
            <a:ext cx="2389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Même fréquence</a:t>
            </a:r>
          </a:p>
          <a:p>
            <a:pPr algn="ctr"/>
            <a:r>
              <a:rPr lang="fr-FR" sz="2400" b="1" dirty="0" smtClean="0"/>
              <a:t> de mesure</a:t>
            </a:r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5" y="5497571"/>
            <a:ext cx="689815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155575" y="3282804"/>
            <a:ext cx="20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/>
              <a:t>Test sur le tag</a:t>
            </a:r>
            <a:endParaRPr lang="fr-FR" sz="2400" b="1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1321551" y="1241851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Et </a:t>
            </a:r>
            <a:r>
              <a:rPr lang="fr-FR" sz="2400" i="1" dirty="0" smtClean="0"/>
              <a:t>si nos radars ont des fréquences de mesure diff</a:t>
            </a:r>
            <a:r>
              <a:rPr lang="fr-FR" sz="2400" i="1" dirty="0" smtClean="0"/>
              <a:t>érentes</a:t>
            </a:r>
            <a:r>
              <a:rPr lang="fr-FR" sz="2400" i="1" dirty="0" smtClean="0"/>
              <a:t>?</a:t>
            </a:r>
            <a:endParaRPr lang="fr-FR" sz="2400" i="1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661170" flipH="1" flipV="1">
            <a:off x="1475942" y="2302000"/>
            <a:ext cx="1959891" cy="135274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406040" y="2978371"/>
            <a:ext cx="3341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H adéquat à sélectionner</a:t>
            </a:r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</a:t>
            </a:r>
            <a:r>
              <a:rPr lang="fr-FR" sz="2400" b="1" dirty="0" smtClean="0"/>
              <a:t>Unité de temps changeante</a:t>
            </a:r>
            <a:endParaRPr lang="fr-FR" sz="2400" b="1" dirty="0" smtClean="0"/>
          </a:p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</a:t>
            </a:r>
            <a:r>
              <a:rPr lang="fr-FR" sz="2400" b="1" dirty="0" smtClean="0"/>
              <a:t>F et Q à recalculer</a:t>
            </a:r>
            <a:endParaRPr lang="fr-FR" sz="2400" b="1" dirty="0" smtClean="0"/>
          </a:p>
        </p:txBody>
      </p:sp>
      <p:pic>
        <p:nvPicPr>
          <p:cNvPr id="4098" name="Picture 2" descr="C:\Users\qde\Desktop\Kalman-FalseDataInjection\Presentations\FlatIcons\price-ta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508" y="3763201"/>
            <a:ext cx="1417637" cy="1417637"/>
          </a:xfrm>
          <a:prstGeom prst="rect">
            <a:avLst/>
          </a:prstGeom>
          <a:noFill/>
        </p:spPr>
      </p:pic>
      <p:cxnSp>
        <p:nvCxnSpPr>
          <p:cNvPr id="24" name="Straight Connector 13"/>
          <p:cNvCxnSpPr/>
          <p:nvPr/>
        </p:nvCxnSpPr>
        <p:spPr>
          <a:xfrm>
            <a:off x="6976533" y="352596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qde\Desktop\Kalman-FalseDataInjection\Presentations\Equations\Hperio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22469" y="613285"/>
            <a:ext cx="1829858" cy="2669519"/>
          </a:xfrm>
          <a:prstGeom prst="rect">
            <a:avLst/>
          </a:prstGeom>
          <a:noFill/>
        </p:spPr>
      </p:pic>
      <p:pic>
        <p:nvPicPr>
          <p:cNvPr id="26" name="Picture 2" descr="C:\Users\qde\Desktop\Kalman-FalseDataInjection\Presentations\Equations\phiC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42780" y="4133386"/>
            <a:ext cx="2911147" cy="1047452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9338735" y="5813898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QBLOCK</a:t>
            </a:r>
            <a:endParaRPr lang="fr-FR" sz="2400" b="1" dirty="0" smtClean="0"/>
          </a:p>
        </p:txBody>
      </p:sp>
      <p:sp>
        <p:nvSpPr>
          <p:cNvPr id="28" name="ZoneTexte 27"/>
          <p:cNvSpPr txBox="1"/>
          <p:nvPr/>
        </p:nvSpPr>
        <p:spPr>
          <a:xfrm>
            <a:off x="7478761" y="521050"/>
            <a:ext cx="22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Concrètement :</a:t>
            </a:r>
            <a:endParaRPr lang="fr-FR" sz="2400" b="1" dirty="0" smtClean="0"/>
          </a:p>
        </p:txBody>
      </p:sp>
      <p:sp>
        <p:nvSpPr>
          <p:cNvPr id="29" name="ZoneTexte 28"/>
          <p:cNvSpPr txBox="1"/>
          <p:nvPr/>
        </p:nvSpPr>
        <p:spPr>
          <a:xfrm>
            <a:off x="7197617" y="1490133"/>
            <a:ext cx="214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 adéquat dans un vecteur nul</a:t>
            </a:r>
            <a:endParaRPr lang="fr-FR" sz="2400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7197617" y="3705696"/>
            <a:ext cx="214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Calcul à réitérer</a:t>
            </a: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414291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Récapitulatif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675378"/>
            <a:ext cx="5205367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700" y="1267252"/>
            <a:ext cx="780900" cy="7809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7483027" y="514266"/>
            <a:ext cx="370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RADARS : 3 configurations</a:t>
            </a:r>
            <a:endParaRPr lang="fr-FR" sz="2400" b="1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967569" y="1438070"/>
            <a:ext cx="43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ESTIMATION : </a:t>
            </a:r>
            <a:r>
              <a:rPr lang="fr-FR" sz="2400" b="1" dirty="0" smtClean="0"/>
              <a:t>4 modèles + IMM</a:t>
            </a:r>
            <a:endParaRPr lang="fr-FR" sz="2400" b="1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722037" y="2675467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constante</a:t>
            </a:r>
            <a:endParaRPr lang="fr-FR" sz="2400" b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722037" y="3302002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Vitesse constante</a:t>
            </a:r>
            <a:endParaRPr lang="fr-FR" sz="2400" b="1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722037" y="3953933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Rotation constante</a:t>
            </a:r>
            <a:endParaRPr lang="fr-FR" sz="2400" b="1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722036" y="4631265"/>
            <a:ext cx="387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Accélération de la poussée</a:t>
            </a:r>
            <a:endParaRPr lang="fr-FR" sz="2400" b="1" dirty="0" smtClean="0"/>
          </a:p>
        </p:txBody>
      </p:sp>
      <p:cxnSp>
        <p:nvCxnSpPr>
          <p:cNvPr id="19" name="Straight Connector 13"/>
          <p:cNvCxnSpPr/>
          <p:nvPr/>
        </p:nvCxnSpPr>
        <p:spPr>
          <a:xfrm>
            <a:off x="6172200" y="195031"/>
            <a:ext cx="0" cy="6191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5146743" y="2544466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175318" y="2602869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149917" y="3201264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178492" y="3259667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138276" y="3860792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166851" y="3919195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126635" y="4525653"/>
            <a:ext cx="609600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155210" y="4584056"/>
            <a:ext cx="601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</a:rPr>
              <a:t>T</a:t>
            </a:r>
            <a:r>
              <a:rPr lang="fr-FR" sz="2400" b="1" i="1" dirty="0" smtClean="0">
                <a:solidFill>
                  <a:schemeClr val="bg1"/>
                </a:solidFill>
              </a:rPr>
              <a:t>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814164" y="1735630"/>
            <a:ext cx="329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1 Radar</a:t>
            </a:r>
            <a:endParaRPr lang="fr-FR" sz="2400" b="1" dirty="0" smtClean="0"/>
          </a:p>
        </p:txBody>
      </p:sp>
      <p:sp>
        <p:nvSpPr>
          <p:cNvPr id="29" name="ZoneTexte 28"/>
          <p:cNvSpPr txBox="1"/>
          <p:nvPr/>
        </p:nvSpPr>
        <p:spPr>
          <a:xfrm>
            <a:off x="6814164" y="2428670"/>
            <a:ext cx="48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2 Radars, Fréquences de mesure identique</a:t>
            </a:r>
            <a:endParaRPr lang="fr-FR" sz="2400" b="1" dirty="0" smtClean="0"/>
          </a:p>
        </p:txBody>
      </p:sp>
      <p:sp>
        <p:nvSpPr>
          <p:cNvPr id="30" name="ZoneTexte 29"/>
          <p:cNvSpPr txBox="1"/>
          <p:nvPr/>
        </p:nvSpPr>
        <p:spPr>
          <a:xfrm>
            <a:off x="6815671" y="3349199"/>
            <a:ext cx="514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 smtClean="0"/>
              <a:t> 2 Radars, Fréquences de mesure différente</a:t>
            </a:r>
            <a:endParaRPr lang="fr-FR" sz="2400" b="1" dirty="0" smtClean="0"/>
          </a:p>
        </p:txBody>
      </p:sp>
      <p:pic>
        <p:nvPicPr>
          <p:cNvPr id="32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8711" y="338970"/>
            <a:ext cx="822377" cy="82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22" name="TextBox 14"/>
          <p:cNvSpPr txBox="1"/>
          <p:nvPr/>
        </p:nvSpPr>
        <p:spPr>
          <a:xfrm>
            <a:off x="538270" y="1642400"/>
            <a:ext cx="164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Test du </a:t>
            </a:r>
            <a:r>
              <a:rPr lang="el-GR" sz="2400" b="1" dirty="0" smtClean="0"/>
              <a:t>χ</a:t>
            </a:r>
            <a:r>
              <a:rPr lang="el-GR" sz="2400" b="1" baseline="30000" dirty="0" smtClean="0"/>
              <a:t>2</a:t>
            </a:r>
            <a:endParaRPr lang="en-US" sz="2400" dirty="0"/>
          </a:p>
        </p:txBody>
      </p:sp>
      <p:sp>
        <p:nvSpPr>
          <p:cNvPr id="23" name="TextBox 18"/>
          <p:cNvSpPr txBox="1"/>
          <p:nvPr/>
        </p:nvSpPr>
        <p:spPr>
          <a:xfrm>
            <a:off x="6751630" y="2302108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Distance de </a:t>
            </a:r>
            <a:r>
              <a:rPr lang="en-US" dirty="0" err="1" smtClean="0"/>
              <a:t>Mahalanobis</a:t>
            </a:r>
            <a:endParaRPr lang="en-US" dirty="0" smtClean="0"/>
          </a:p>
        </p:txBody>
      </p:sp>
      <p:pic>
        <p:nvPicPr>
          <p:cNvPr id="2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5393" y="2671440"/>
            <a:ext cx="5463522" cy="4097640"/>
          </a:xfrm>
          <a:prstGeom prst="rect">
            <a:avLst/>
          </a:prstGeom>
        </p:spPr>
      </p:pic>
      <p:grpSp>
        <p:nvGrpSpPr>
          <p:cNvPr id="28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016000" y="2447370"/>
            <a:ext cx="4039143" cy="2323893"/>
            <a:chOff x="1016000" y="2671440"/>
            <a:chExt cx="4039143" cy="2323893"/>
          </a:xfrm>
        </p:grpSpPr>
        <p:grpSp>
          <p:nvGrpSpPr>
            <p:cNvPr id="18" name="Group 8"/>
            <p:cNvGrpSpPr/>
            <p:nvPr/>
          </p:nvGrpSpPr>
          <p:grpSpPr>
            <a:xfrm>
              <a:off x="1307039" y="2769727"/>
              <a:ext cx="3484072" cy="2191738"/>
              <a:chOff x="919356" y="3049869"/>
              <a:chExt cx="3484072" cy="2191738"/>
            </a:xfrm>
          </p:grpSpPr>
          <p:pic>
            <p:nvPicPr>
              <p:cNvPr id="19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049869"/>
                <a:ext cx="2364317" cy="750670"/>
              </a:xfrm>
              <a:prstGeom prst="rect">
                <a:avLst/>
              </a:prstGeom>
            </p:spPr>
          </p:pic>
          <p:pic>
            <p:nvPicPr>
              <p:cNvPr id="20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889459"/>
                <a:ext cx="2364317" cy="573346"/>
              </a:xfrm>
              <a:prstGeom prst="rect">
                <a:avLst/>
              </a:prstGeom>
            </p:spPr>
          </p:pic>
          <p:pic>
            <p:nvPicPr>
              <p:cNvPr id="21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19356" y="4631893"/>
                <a:ext cx="3484072" cy="609714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1016000" y="2671440"/>
              <a:ext cx="4039143" cy="2323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3"/>
          <a:srcRect l="7753" t="9962" r="8448" b="4963"/>
          <a:stretch>
            <a:fillRect/>
          </a:stretch>
        </p:blipFill>
        <p:spPr bwMode="auto">
          <a:xfrm>
            <a:off x="731301" y="1627095"/>
            <a:ext cx="4484166" cy="3414937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3"/>
          <a:srcRect l="7753" t="9962" r="8448" b="4963"/>
          <a:stretch>
            <a:fillRect/>
          </a:stretch>
        </p:blipFill>
        <p:spPr bwMode="auto">
          <a:xfrm>
            <a:off x="731301" y="1627095"/>
            <a:ext cx="4484166" cy="3414937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Ellipse 14"/>
          <p:cNvSpPr/>
          <p:nvPr/>
        </p:nvSpPr>
        <p:spPr>
          <a:xfrm>
            <a:off x="1761065" y="3550708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389715" y="3245908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019423" y="271145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648073" y="226060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277783" y="1816100"/>
            <a:ext cx="79375" cy="79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1358" y="4619625"/>
            <a:ext cx="79375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flipH="1">
            <a:off x="1260475" y="45529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flipH="1">
            <a:off x="1387475" y="43878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flipH="1">
            <a:off x="1517650" y="42989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flipH="1">
            <a:off x="1635126" y="42322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flipH="1">
            <a:off x="1892300" y="41275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2016125" y="40036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2139951" y="38925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2266949" y="38433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2517774" y="3550708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2638424" y="351737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2768599" y="344117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2889250" y="331258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3146424" y="307975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3270249" y="29337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3397249" y="293052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3533772" y="28908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3771900" y="2589212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3902074" y="264477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4029074" y="236696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4905374" y="1849437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4778374" y="1889124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4648199" y="2015015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4530723" y="2136423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4403725" y="22479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4153957" y="2413000"/>
            <a:ext cx="79376" cy="793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35429" y="162370"/>
            <a:ext cx="7075714" cy="1058305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-52444"/>
            <a:ext cx="10515600" cy="1325563"/>
          </a:xfrm>
        </p:spPr>
        <p:txBody>
          <a:bodyPr/>
          <a:lstStyle/>
          <a:p>
            <a:r>
              <a:rPr lang="en-US" dirty="0" err="1" smtClean="0"/>
              <a:t>Implémentation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Bibliothèque</a:t>
            </a:r>
            <a:r>
              <a:rPr lang="en-US" dirty="0" smtClean="0"/>
              <a:t> </a:t>
            </a:r>
            <a:r>
              <a:rPr lang="en-US" i="1" dirty="0" err="1" smtClean="0"/>
              <a:t>FilterPy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5026" y="1325563"/>
            <a:ext cx="5566157" cy="4339089"/>
          </a:xfrm>
          <a:prstGeom prst="rect">
            <a:avLst/>
          </a:prstGeom>
        </p:spPr>
      </p:pic>
      <p:pic>
        <p:nvPicPr>
          <p:cNvPr id="1026" name="Picture 2" descr="C:\Users\qde\Downloads\bookshe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329" y="2717116"/>
            <a:ext cx="3316672" cy="3316668"/>
          </a:xfrm>
          <a:prstGeom prst="rect">
            <a:avLst/>
          </a:prstGeom>
          <a:noFill/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5657" y="28700"/>
            <a:ext cx="6199482" cy="410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4" y="2181944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48733" y="5774045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8864601" y="2495403"/>
            <a:ext cx="2471738" cy="247173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951" y="169340"/>
            <a:ext cx="1886151" cy="54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777" y="508255"/>
            <a:ext cx="1635512" cy="198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7583" y="1894352"/>
            <a:ext cx="1872662" cy="12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77020" y="3265564"/>
            <a:ext cx="1660044" cy="216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12212" y="4468310"/>
            <a:ext cx="1153036" cy="9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17885" y="4711125"/>
            <a:ext cx="1676400" cy="197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32323" y="160338"/>
            <a:ext cx="1486624" cy="133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276849" flipH="1">
            <a:off x="1820885" y="2181943"/>
            <a:ext cx="2355119" cy="1551940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2" b="66518"/>
          <a:stretch>
            <a:fillRect/>
          </a:stretch>
        </p:blipFill>
        <p:spPr>
          <a:xfrm rot="7177419" flipH="1" flipV="1">
            <a:off x="1924787" y="3471490"/>
            <a:ext cx="1459901" cy="4784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9921827" flipH="1" flipV="1">
            <a:off x="5201268" y="3118330"/>
            <a:ext cx="1513125" cy="1041104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060125" flipH="1">
            <a:off x="4120717" y="2365572"/>
            <a:ext cx="2355119" cy="1461765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2" t="28189"/>
          <a:stretch>
            <a:fillRect/>
          </a:stretch>
        </p:blipFill>
        <p:spPr>
          <a:xfrm rot="6106177" flipH="1" flipV="1">
            <a:off x="3051468" y="2172873"/>
            <a:ext cx="1513125" cy="1041104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3041388" y="3237998"/>
            <a:ext cx="2355119" cy="1345842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490486" flipH="1" flipV="1">
            <a:off x="2375042" y="3544604"/>
            <a:ext cx="2355119" cy="13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/>
          <p:cNvGrpSpPr/>
          <p:nvPr/>
        </p:nvGrpSpPr>
        <p:grpSpPr>
          <a:xfrm>
            <a:off x="-435430" y="162370"/>
            <a:ext cx="8182430" cy="1058305"/>
            <a:chOff x="-435429" y="-397668"/>
            <a:chExt cx="7075714" cy="1618343"/>
          </a:xfrm>
        </p:grpSpPr>
        <p:sp>
          <p:nvSpPr>
            <p:cNvPr id="27" name="Rectangle 26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2771" y="-52444"/>
            <a:ext cx="9088361" cy="1325563"/>
          </a:xfrm>
        </p:spPr>
        <p:txBody>
          <a:bodyPr/>
          <a:lstStyle/>
          <a:p>
            <a:r>
              <a:rPr lang="en-US" dirty="0" smtClean="0"/>
              <a:t>Banc </a:t>
            </a:r>
            <a:r>
              <a:rPr lang="en-US" dirty="0" err="1" smtClean="0"/>
              <a:t>d’essai</a:t>
            </a:r>
            <a:r>
              <a:rPr lang="en-US" dirty="0" smtClean="0"/>
              <a:t> et </a:t>
            </a:r>
            <a:r>
              <a:rPr lang="en-US" dirty="0" err="1" smtClean="0"/>
              <a:t>démonstration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9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1536" y="4048216"/>
            <a:ext cx="6406909" cy="2569616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35"/>
          <a:stretch/>
        </p:blipFill>
        <p:spPr>
          <a:xfrm>
            <a:off x="5468863" y="962502"/>
            <a:ext cx="6057234" cy="1713357"/>
          </a:xfrm>
          <a:prstGeom prst="rect">
            <a:avLst/>
          </a:prstGeom>
        </p:spPr>
      </p:pic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974</Words>
  <Application>Microsoft Office PowerPoint</Application>
  <PresentationFormat>Personnalisé</PresentationFormat>
  <Paragraphs>371</Paragraphs>
  <Slides>55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Office Theme</vt:lpstr>
      <vt:lpstr>Attaques d’estimateurs d’état :  Cas du filtre de Kalman</vt:lpstr>
      <vt:lpstr>Sommaire</vt:lpstr>
      <vt:lpstr>Filtrage de Kalman</vt:lpstr>
      <vt:lpstr>Estimateur d’état</vt:lpstr>
      <vt:lpstr>Étapes du filtrage</vt:lpstr>
      <vt:lpstr>Étapes du filtrage</vt:lpstr>
      <vt:lpstr>Étapes du filtrage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Correction</vt:lpstr>
      <vt:lpstr> Étape de Correction</vt:lpstr>
      <vt:lpstr>   Les équations</vt:lpstr>
      <vt:lpstr> Les équations</vt:lpstr>
      <vt:lpstr> Les équations</vt:lpstr>
      <vt:lpstr> Les équations</vt:lpstr>
      <vt:lpstr> Les équations</vt:lpstr>
      <vt:lpstr> Les équations</vt:lpstr>
      <vt:lpstr>   Récapitulatif</vt:lpstr>
      <vt:lpstr>Diapositive 23</vt:lpstr>
      <vt:lpstr>Diapositive 24</vt:lpstr>
      <vt:lpstr>Diapositive 25</vt:lpstr>
      <vt:lpstr>Extended Kalman Filter (EKF)</vt:lpstr>
      <vt:lpstr>Problèmes des filtres</vt:lpstr>
      <vt:lpstr>Problèmes des filtres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Implémentation Kalman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Banc d’essai et démonstration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Quentin DUCASSE (CI_2020)</dc:creator>
  <cp:lastModifiedBy>Quentin DUCASSE</cp:lastModifiedBy>
  <cp:revision>279</cp:revision>
  <dcterms:created xsi:type="dcterms:W3CDTF">2019-06-11T11:53:43Z</dcterms:created>
  <dcterms:modified xsi:type="dcterms:W3CDTF">2019-08-02T14:34:35Z</dcterms:modified>
</cp:coreProperties>
</file>